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15"/>
  </p:notesMasterIdLst>
  <p:handoutMasterIdLst>
    <p:handoutMasterId r:id="rId33"/>
  </p:handoutMasterIdLst>
  <p:sldIdLst>
    <p:sldId id="260" r:id="rId14"/>
    <p:sldId id="271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2" r:id="rId25"/>
    <p:sldId id="273" r:id="rId26"/>
    <p:sldId id="274" r:id="rId27"/>
    <p:sldId id="275" r:id="rId28"/>
    <p:sldId id="276" r:id="rId29"/>
    <p:sldId id="286" r:id="rId30"/>
    <p:sldId id="287" r:id="rId31"/>
    <p:sldId id="277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lvl="0" indent="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5930" lvl="1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3130" lvl="2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0330" lvl="3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7530" lvl="4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A81"/>
    <a:srgbClr val="2194B3"/>
    <a:srgbClr val="5B463F"/>
    <a:srgbClr val="CE8983"/>
    <a:srgbClr val="222832"/>
    <a:srgbClr val="2C3441"/>
    <a:srgbClr val="007BC6"/>
    <a:srgbClr val="225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4" d="100"/>
        <a:sy n="7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gs" Target="tags/tag7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 marL="0" marR="0" lvl="0" indent="0" algn="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EBF978-6B01-48BB-BADB-6AEA8DCA3EBE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 marL="0" marR="0" lvl="0" indent="0" algn="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8125E82-A492-465D-A6F5-534E8B0B75E1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ea"/>
            </a:endParaRPr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1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53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3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4" Type="http://schemas.openxmlformats.org/officeDocument/2006/relationships/theme" Target="../theme/theme4.xml"/><Relationship Id="rId13" Type="http://schemas.openxmlformats.org/officeDocument/2006/relationships/image" Target="../media/image4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4" Type="http://schemas.openxmlformats.org/officeDocument/2006/relationships/theme" Target="../theme/theme5.xml"/><Relationship Id="rId13" Type="http://schemas.openxmlformats.org/officeDocument/2006/relationships/image" Target="../media/image5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2290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291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292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31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331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331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33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433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434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14287"/>
            <a:ext cx="12192000" cy="689133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13"/>
          <a:srcRect r="96" b="14035"/>
          <a:stretch>
            <a:fillRect/>
          </a:stretch>
        </p:blipFill>
        <p:spPr>
          <a:xfrm>
            <a:off x="0" y="-30162"/>
            <a:ext cx="12180888" cy="69818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074" name="图片 1"/>
          <p:cNvPicPr>
            <a:picLocks noChangeAspect="1"/>
          </p:cNvPicPr>
          <p:nvPr userDrawn="1"/>
        </p:nvPicPr>
        <p:blipFill>
          <a:blip r:embed="rId13"/>
          <a:srcRect r="-85" b="20706"/>
          <a:stretch>
            <a:fillRect/>
          </a:stretch>
        </p:blipFill>
        <p:spPr>
          <a:xfrm>
            <a:off x="0" y="0"/>
            <a:ext cx="12203113" cy="69056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098" name="图片 1"/>
          <p:cNvPicPr>
            <a:picLocks noChangeAspect="1"/>
          </p:cNvPicPr>
          <p:nvPr userDrawn="1"/>
        </p:nvPicPr>
        <p:blipFill>
          <a:blip r:embed="rId13"/>
          <a:srcRect r="-85" b="14848"/>
          <a:stretch>
            <a:fillRect/>
          </a:stretch>
        </p:blipFill>
        <p:spPr>
          <a:xfrm>
            <a:off x="0" y="0"/>
            <a:ext cx="12203113" cy="69215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195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196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219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220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42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43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44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266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267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268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Calibri" panose="020F0502020204030204" pitchFamily="34" charset="0"/>
              </a:rPr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tags" Target="../tags/tag5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tags" Target="../tags/tag6.xml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.xml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.xml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gitee.com/akynazh/form-team-talent" TargetMode="External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962025" y="1016000"/>
            <a:ext cx="10287000" cy="56292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marR="0" lvl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433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0" y="803275"/>
            <a:ext cx="5600700" cy="605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5591175" y="4313238"/>
            <a:ext cx="360045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小组成员：江志航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王飞扬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汪运泽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  <a:cs typeface="+mn-cs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2590800" y="3057525"/>
            <a:ext cx="6034088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4400" dirty="0">
                <a:solidFill>
                  <a:srgbClr val="3E6A81"/>
                </a:solidFill>
                <a:latin typeface="华文隶书" pitchFamily="2" charset="-122"/>
                <a:ea typeface="华文隶书" pitchFamily="2" charset="-122"/>
              </a:rPr>
              <a:t>组队达人</a:t>
            </a:r>
            <a:r>
              <a:rPr lang="en-US" altLang="zh-CN" sz="3600" dirty="0">
                <a:solidFill>
                  <a:srgbClr val="3E6A81"/>
                </a:solidFill>
                <a:latin typeface="华文隶书" pitchFamily="2" charset="-122"/>
                <a:ea typeface="华文隶书" pitchFamily="2" charset="-122"/>
              </a:rPr>
              <a:t>(form-team-talent)</a:t>
            </a:r>
            <a:endParaRPr lang="zh-CN" altLang="en-US" sz="4400" dirty="0">
              <a:solidFill>
                <a:srgbClr val="3E6A81"/>
              </a:solidFill>
              <a:latin typeface="华文隶书" pitchFamily="2" charset="-122"/>
              <a:ea typeface="华文隶书" pitchFamily="2" charset="-122"/>
            </a:endParaRPr>
          </a:p>
        </p:txBody>
      </p:sp>
      <p:cxnSp>
        <p:nvCxnSpPr>
          <p:cNvPr id="13" name="直接连接符 6"/>
          <p:cNvCxnSpPr/>
          <p:nvPr/>
        </p:nvCxnSpPr>
        <p:spPr>
          <a:xfrm>
            <a:off x="2219325" y="4144963"/>
            <a:ext cx="68167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5" y="3741738"/>
            <a:ext cx="2519363" cy="1244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717675"/>
            <a:ext cx="1384300" cy="148431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578" name="组合 42"/>
          <p:cNvGrpSpPr/>
          <p:nvPr/>
        </p:nvGrpSpPr>
        <p:grpSpPr>
          <a:xfrm>
            <a:off x="420688" y="71438"/>
            <a:ext cx="10694987" cy="6697662"/>
            <a:chOff x="420688" y="71543"/>
            <a:chExt cx="10694987" cy="6698023"/>
          </a:xfrm>
        </p:grpSpPr>
        <p:sp>
          <p:nvSpPr>
            <p:cNvPr id="2" name="矩形 1"/>
            <p:cNvSpPr/>
            <p:nvPr/>
          </p:nvSpPr>
          <p:spPr bwMode="auto">
            <a:xfrm>
              <a:off x="828675" y="1139988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4589" name="图片 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0688" y="71543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4590" name="图片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904463" y="287526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矩形 23"/>
          <p:cNvSpPr/>
          <p:nvPr/>
        </p:nvSpPr>
        <p:spPr>
          <a:xfrm>
            <a:off x="828675" y="2274888"/>
            <a:ext cx="10056813" cy="2070100"/>
          </a:xfrm>
          <a:prstGeom prst="rect">
            <a:avLst/>
          </a:prstGeom>
          <a:solidFill>
            <a:srgbClr val="3E6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51"/>
          <p:cNvSpPr txBox="1"/>
          <p:nvPr/>
        </p:nvSpPr>
        <p:spPr>
          <a:xfrm>
            <a:off x="4419600" y="3046413"/>
            <a:ext cx="382428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lvl="1" indent="1905"/>
            <a:r>
              <a:rPr lang="zh-CN" altLang="en-US" sz="36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华光彩云_CNKI" pitchFamily="2" charset="-122"/>
                <a:ea typeface="华光彩云_CNKI" pitchFamily="2" charset="-122"/>
              </a:rPr>
              <a:t>三、成果展示</a:t>
            </a:r>
            <a:endParaRPr lang="en-US" altLang="zh-CN" sz="3600" dirty="0">
              <a:solidFill>
                <a:schemeClr val="bg1"/>
              </a:solidFill>
              <a:latin typeface="华光彩云_CNKI" pitchFamily="2" charset="-122"/>
              <a:ea typeface="华光彩云_CNKI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384550" y="2346325"/>
            <a:ext cx="0" cy="192405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3"/>
          <p:cNvSpPr txBox="1"/>
          <p:nvPr/>
        </p:nvSpPr>
        <p:spPr>
          <a:xfrm>
            <a:off x="1768475" y="3937000"/>
            <a:ext cx="90170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eaLnBrk="1" hangingPunct="1"/>
            <a:r>
              <a:rPr lang="en-US" altLang="zh-CN" sz="16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PART 03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39863" y="2392363"/>
            <a:ext cx="1438275" cy="1436687"/>
            <a:chOff x="5675204" y="407884"/>
            <a:chExt cx="1437120" cy="1437120"/>
          </a:xfrm>
        </p:grpSpPr>
        <p:sp>
          <p:nvSpPr>
            <p:cNvPr id="34" name="椭圆 33"/>
            <p:cNvSpPr/>
            <p:nvPr/>
          </p:nvSpPr>
          <p:spPr>
            <a:xfrm>
              <a:off x="5675204" y="407884"/>
              <a:ext cx="1437120" cy="1437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KSO_Shape"/>
            <p:cNvSpPr/>
            <p:nvPr/>
          </p:nvSpPr>
          <p:spPr bwMode="auto">
            <a:xfrm>
              <a:off x="5997207" y="865222"/>
              <a:ext cx="758216" cy="520857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3E6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4584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25" y="2330450"/>
            <a:ext cx="2505075" cy="2962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4041775"/>
            <a:ext cx="2519362" cy="1244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602" name="组合 64"/>
          <p:cNvGrpSpPr/>
          <p:nvPr/>
        </p:nvGrpSpPr>
        <p:grpSpPr>
          <a:xfrm>
            <a:off x="428625" y="79375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5612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13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5614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615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5616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5617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112838" y="2432050"/>
            <a:ext cx="2454275" cy="457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相关页面介绍：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57625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27538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5006975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3073400" y="2008188"/>
            <a:ext cx="639763" cy="2762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主页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560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400" y="1833563"/>
            <a:ext cx="2698750" cy="4756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Content Placeholder 2"/>
          <p:cNvSpPr txBox="1"/>
          <p:nvPr/>
        </p:nvSpPr>
        <p:spPr>
          <a:xfrm>
            <a:off x="7118350" y="2030413"/>
            <a:ext cx="889000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个人页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5610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50" y="1831975"/>
            <a:ext cx="2667000" cy="4757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7" grpId="0"/>
      <p:bldP spid="48" grpId="0"/>
      <p:bldP spid="49" grpId="0"/>
      <p:bldP spid="62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6" name="组合 64"/>
          <p:cNvGrpSpPr/>
          <p:nvPr/>
        </p:nvGrpSpPr>
        <p:grpSpPr>
          <a:xfrm>
            <a:off x="428625" y="698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6636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37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6638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39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6640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6641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3073400" y="1998663"/>
            <a:ext cx="787400" cy="2746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管理页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6631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7035800" y="1998663"/>
            <a:ext cx="763588" cy="2746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活动页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6633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1817688"/>
            <a:ext cx="2690813" cy="4756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4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388" y="1817688"/>
            <a:ext cx="2660650" cy="4756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62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650" name="组合 64"/>
          <p:cNvGrpSpPr/>
          <p:nvPr/>
        </p:nvGrpSpPr>
        <p:grpSpPr>
          <a:xfrm>
            <a:off x="428625" y="698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7658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59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7660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661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7662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7663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1447800" y="2665413"/>
            <a:ext cx="87947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小组页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7655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pic>
        <p:nvPicPr>
          <p:cNvPr id="2765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13" y="1254125"/>
            <a:ext cx="3055937" cy="543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674" name="组合 64"/>
          <p:cNvGrpSpPr/>
          <p:nvPr/>
        </p:nvGrpSpPr>
        <p:grpSpPr>
          <a:xfrm>
            <a:off x="428625" y="698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8683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684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8685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686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8687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8688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285875" y="2565400"/>
            <a:ext cx="1428750" cy="4127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请求加入：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2795588" y="1985963"/>
            <a:ext cx="771525" cy="2635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小组页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8680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3" y="1839913"/>
            <a:ext cx="2787650" cy="4657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1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63" y="1839913"/>
            <a:ext cx="2628900" cy="4657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7" grpId="0"/>
      <p:bldP spid="48" grpId="0"/>
      <p:bldP spid="49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698" name="组合 64"/>
          <p:cNvGrpSpPr/>
          <p:nvPr/>
        </p:nvGrpSpPr>
        <p:grpSpPr>
          <a:xfrm>
            <a:off x="407988" y="0"/>
            <a:ext cx="10694987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19" y="1137606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9709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9710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9711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712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9713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9714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089025" y="2565400"/>
            <a:ext cx="1889125" cy="990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管理员（组长）处理请求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2795588" y="1985963"/>
            <a:ext cx="835025" cy="2968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请求页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9704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7207250" y="1990725"/>
            <a:ext cx="493713" cy="3508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zh-CN" sz="1100" dirty="0">
              <a:latin typeface="Calibri" panose="020F0502020204030204" pitchFamily="34" charset="0"/>
            </a:endParaRPr>
          </a:p>
        </p:txBody>
      </p:sp>
      <p:pic>
        <p:nvPicPr>
          <p:cNvPr id="2970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5" y="1844675"/>
            <a:ext cx="2630488" cy="4691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7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950" y="1844675"/>
            <a:ext cx="2716213" cy="4725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7" grpId="0"/>
      <p:bldP spid="48" grpId="0"/>
      <p:bldP spid="49" grpId="0"/>
      <p:bldP spid="62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2" name="组合 64"/>
          <p:cNvGrpSpPr/>
          <p:nvPr/>
        </p:nvGrpSpPr>
        <p:grpSpPr>
          <a:xfrm>
            <a:off x="407988" y="-125412"/>
            <a:ext cx="10694987" cy="6697662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19" y="1137606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30731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32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33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30735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30736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7207250" y="1990725"/>
            <a:ext cx="493713" cy="3508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zh-CN" sz="1100" dirty="0">
              <a:latin typeface="Calibri" panose="020F0502020204030204" pitchFamily="34" charset="0"/>
            </a:endParaRPr>
          </a:p>
        </p:txBody>
      </p:sp>
      <p:pic>
        <p:nvPicPr>
          <p:cNvPr id="2" name="v1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99735" y="938530"/>
            <a:ext cx="3143885" cy="55429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2" name="组合 64"/>
          <p:cNvGrpSpPr/>
          <p:nvPr/>
        </p:nvGrpSpPr>
        <p:grpSpPr>
          <a:xfrm>
            <a:off x="407988" y="-125412"/>
            <a:ext cx="10694987" cy="6697662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19" y="1137606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30731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32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33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30735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30736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7207250" y="1990725"/>
            <a:ext cx="493713" cy="3508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zh-CN" sz="1100" dirty="0">
              <a:latin typeface="Calibri" panose="020F0502020204030204" pitchFamily="34" charset="0"/>
            </a:endParaRPr>
          </a:p>
        </p:txBody>
      </p:sp>
      <p:pic>
        <p:nvPicPr>
          <p:cNvPr id="3" name="v2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97220" y="938530"/>
            <a:ext cx="3161030" cy="55911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2" name="组合 64"/>
          <p:cNvGrpSpPr/>
          <p:nvPr/>
        </p:nvGrpSpPr>
        <p:grpSpPr>
          <a:xfrm>
            <a:off x="407988" y="-125412"/>
            <a:ext cx="10694987" cy="6697662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19" y="1137606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30731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32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33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30735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30736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503363" y="3163888"/>
            <a:ext cx="5570538" cy="6842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行楷" pitchFamily="2" charset="-122"/>
                <a:ea typeface="华文行楷" pitchFamily="2" charset="-122"/>
                <a:cs typeface="+mn-cs"/>
              </a:rPr>
              <a:t>欢迎大家使用组队达人小程序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华文行楷" pitchFamily="2" charset="-122"/>
              <a:ea typeface="华文行楷" pitchFamily="2" charset="-122"/>
              <a:cs typeface="+mn-cs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7207250" y="1990725"/>
            <a:ext cx="493713" cy="3508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zh-CN" sz="1100" dirty="0">
              <a:latin typeface="Calibri" panose="020F0502020204030204" pitchFamily="34" charset="0"/>
            </a:endParaRPr>
          </a:p>
        </p:txBody>
      </p:sp>
      <p:pic>
        <p:nvPicPr>
          <p:cNvPr id="3072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13" y="2211388"/>
            <a:ext cx="3092450" cy="3092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7" grpId="0"/>
      <p:bldP spid="48" grpId="0"/>
      <p:bldP spid="4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6" name="组合 42"/>
          <p:cNvGrpSpPr/>
          <p:nvPr/>
        </p:nvGrpSpPr>
        <p:grpSpPr>
          <a:xfrm>
            <a:off x="420688" y="71438"/>
            <a:ext cx="10694987" cy="6697662"/>
            <a:chOff x="420688" y="71543"/>
            <a:chExt cx="10694987" cy="6698023"/>
          </a:xfrm>
        </p:grpSpPr>
        <p:sp>
          <p:nvSpPr>
            <p:cNvPr id="2" name="矩形 1"/>
            <p:cNvSpPr/>
            <p:nvPr/>
          </p:nvSpPr>
          <p:spPr bwMode="auto">
            <a:xfrm>
              <a:off x="828675" y="1139988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16397" name="图片 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0688" y="71543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398" name="图片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904463" y="287526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矩形 23"/>
          <p:cNvSpPr/>
          <p:nvPr/>
        </p:nvSpPr>
        <p:spPr>
          <a:xfrm>
            <a:off x="828675" y="2265363"/>
            <a:ext cx="10056813" cy="2070100"/>
          </a:xfrm>
          <a:prstGeom prst="rect">
            <a:avLst/>
          </a:prstGeom>
          <a:solidFill>
            <a:srgbClr val="3E6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51"/>
          <p:cNvSpPr txBox="1"/>
          <p:nvPr/>
        </p:nvSpPr>
        <p:spPr>
          <a:xfrm>
            <a:off x="4614863" y="3046413"/>
            <a:ext cx="3544887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lvl="1" indent="1905"/>
            <a:r>
              <a:rPr lang="zh-CN" altLang="en-US" dirty="0">
                <a:solidFill>
                  <a:schemeClr val="bg1"/>
                </a:solidFill>
                <a:latin typeface="华光彩云_CNKI" pitchFamily="2" charset="-122"/>
                <a:ea typeface="华光彩云_CNKI" pitchFamily="2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华光彩云_CNKI" pitchFamily="2" charset="-122"/>
                <a:ea typeface="华光彩云_CNKI" pitchFamily="2" charset="-122"/>
              </a:rPr>
              <a:t>一、项目简介</a:t>
            </a:r>
            <a:endParaRPr lang="en-US" altLang="zh-CN" sz="3600" dirty="0">
              <a:solidFill>
                <a:schemeClr val="bg1"/>
              </a:solidFill>
              <a:latin typeface="华光彩云_CNKI" pitchFamily="2" charset="-122"/>
              <a:ea typeface="华光彩云_CNKI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384550" y="2346325"/>
            <a:ext cx="0" cy="192405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3"/>
          <p:cNvSpPr txBox="1"/>
          <p:nvPr/>
        </p:nvSpPr>
        <p:spPr>
          <a:xfrm>
            <a:off x="1768475" y="3937000"/>
            <a:ext cx="90170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eaLnBrk="1" hangingPunct="1"/>
            <a:r>
              <a:rPr lang="en-US" altLang="zh-CN" sz="16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PART 01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39863" y="2392363"/>
            <a:ext cx="1438275" cy="1436687"/>
            <a:chOff x="5675204" y="407884"/>
            <a:chExt cx="1437120" cy="1437120"/>
          </a:xfrm>
        </p:grpSpPr>
        <p:sp>
          <p:nvSpPr>
            <p:cNvPr id="34" name="椭圆 33"/>
            <p:cNvSpPr/>
            <p:nvPr/>
          </p:nvSpPr>
          <p:spPr>
            <a:xfrm>
              <a:off x="5675204" y="407884"/>
              <a:ext cx="1437120" cy="1437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KSO_Shape"/>
            <p:cNvSpPr/>
            <p:nvPr/>
          </p:nvSpPr>
          <p:spPr bwMode="auto">
            <a:xfrm>
              <a:off x="5997207" y="865222"/>
              <a:ext cx="758216" cy="520857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3E6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639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25" y="2330450"/>
            <a:ext cx="2505075" cy="2962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4041775"/>
            <a:ext cx="2519362" cy="1244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10" name="组合 64"/>
          <p:cNvGrpSpPr/>
          <p:nvPr/>
        </p:nvGrpSpPr>
        <p:grpSpPr>
          <a:xfrm>
            <a:off x="407988" y="-117475"/>
            <a:ext cx="10694987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19" y="1137606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17420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7421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7422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文本框 2"/>
            <p:cNvSpPr txBox="1"/>
            <p:nvPr/>
          </p:nvSpPr>
          <p:spPr>
            <a:xfrm>
              <a:off x="2578894" y="1215345"/>
              <a:ext cx="882650" cy="33826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01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24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简介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17425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17426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6" name="Straight Connector 53"/>
          <p:cNvCxnSpPr/>
          <p:nvPr/>
        </p:nvCxnSpPr>
        <p:spPr>
          <a:xfrm>
            <a:off x="4773613" y="2844800"/>
            <a:ext cx="0" cy="2876550"/>
          </a:xfrm>
          <a:prstGeom prst="line">
            <a:avLst/>
          </a:prstGeom>
          <a:ln w="9525" cap="flat" cmpd="sng">
            <a:solidFill>
              <a:srgbClr val="3E6A81"/>
            </a:solidFill>
            <a:prstDash val="sysDot"/>
            <a:headEnd type="none" w="med" len="med"/>
            <a:tailEnd type="none" w="med" len="med"/>
          </a:ln>
        </p:spPr>
      </p:cxnSp>
      <p:sp>
        <p:nvSpPr>
          <p:cNvPr id="19" name="Content Placeholder 2"/>
          <p:cNvSpPr txBox="1"/>
          <p:nvPr/>
        </p:nvSpPr>
        <p:spPr bwMode="auto">
          <a:xfrm>
            <a:off x="1384300" y="3154363"/>
            <a:ext cx="3082925" cy="1135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一个简洁的小程序，可以快速，方便，高效地进行课外活动，课题研究，大作业等的组队。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Title 13"/>
          <p:cNvSpPr txBox="1"/>
          <p:nvPr/>
        </p:nvSpPr>
        <p:spPr>
          <a:xfrm>
            <a:off x="1447800" y="2692400"/>
            <a:ext cx="1547813" cy="4000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sz="2000" dirty="0">
                <a:solidFill>
                  <a:srgbClr val="3E6A81"/>
                </a:solidFill>
                <a:latin typeface="Microsoft YaHei" panose="020B0503020204020204" charset="-122"/>
                <a:ea typeface="Microsoft YaHei" panose="020B0503020204020204" charset="-122"/>
              </a:rPr>
              <a:t>设计目的</a:t>
            </a: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Title 13"/>
          <p:cNvSpPr txBox="1"/>
          <p:nvPr/>
        </p:nvSpPr>
        <p:spPr>
          <a:xfrm>
            <a:off x="5181600" y="2692400"/>
            <a:ext cx="2520950" cy="4000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sz="2000" dirty="0">
                <a:solidFill>
                  <a:srgbClr val="3E6A81"/>
                </a:solidFill>
                <a:latin typeface="Microsoft YaHei" panose="020B0503020204020204" charset="-122"/>
                <a:ea typeface="Microsoft YaHei" panose="020B0503020204020204" charset="-122"/>
              </a:rPr>
              <a:t>功能设计</a:t>
            </a: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2" name="Content Placeholder 2"/>
          <p:cNvSpPr txBox="1"/>
          <p:nvPr/>
        </p:nvSpPr>
        <p:spPr bwMode="auto">
          <a:xfrm>
            <a:off x="5093786" y="3167981"/>
            <a:ext cx="5837435" cy="2876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每个人都可以通过组队达人创建一个活动，活动可以设置为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私有活动或者公共活动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，可以指定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截止时间和具体内容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，其他人可以通过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扫描二维码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加入活动。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加入活动页面，可以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创建自己的小组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，小组可以设置人数限制，说明小组的目标，对成员的要求等等。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活动参与者可以申请加入小组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，说明自己的情况，以便组长筛选组员，组长同意申请之后就成功加入了小组。每个人可以编辑自己的具体信息，以便了解和认识其他人。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47" grpId="0"/>
      <p:bldP spid="48" grpId="0"/>
      <p:bldP spid="49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4" name="组合 42"/>
          <p:cNvGrpSpPr/>
          <p:nvPr/>
        </p:nvGrpSpPr>
        <p:grpSpPr>
          <a:xfrm>
            <a:off x="420688" y="71438"/>
            <a:ext cx="10694987" cy="6697662"/>
            <a:chOff x="420688" y="71543"/>
            <a:chExt cx="10694987" cy="6698023"/>
          </a:xfrm>
        </p:grpSpPr>
        <p:sp>
          <p:nvSpPr>
            <p:cNvPr id="2" name="矩形 1"/>
            <p:cNvSpPr/>
            <p:nvPr/>
          </p:nvSpPr>
          <p:spPr bwMode="auto">
            <a:xfrm>
              <a:off x="828675" y="1139988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18445" name="图片 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0688" y="71543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46" name="图片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904463" y="287526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矩形 23"/>
          <p:cNvSpPr/>
          <p:nvPr/>
        </p:nvSpPr>
        <p:spPr>
          <a:xfrm>
            <a:off x="828675" y="2265363"/>
            <a:ext cx="10056813" cy="2070100"/>
          </a:xfrm>
          <a:prstGeom prst="rect">
            <a:avLst/>
          </a:prstGeom>
          <a:solidFill>
            <a:srgbClr val="3E6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51"/>
          <p:cNvSpPr txBox="1"/>
          <p:nvPr/>
        </p:nvSpPr>
        <p:spPr>
          <a:xfrm>
            <a:off x="4870450" y="3046413"/>
            <a:ext cx="3009900" cy="6477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0" lvl="1" indent="1905"/>
            <a:r>
              <a:rPr lang="zh-CN" altLang="en-US" sz="14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华光彩云_CNKI" pitchFamily="2" charset="-122"/>
                <a:ea typeface="华光彩云_CNKI" pitchFamily="2" charset="-122"/>
              </a:rPr>
              <a:t>二、技术支持</a:t>
            </a:r>
            <a:endParaRPr lang="en-US" altLang="zh-CN" dirty="0">
              <a:solidFill>
                <a:schemeClr val="bg1"/>
              </a:solidFill>
              <a:latin typeface="华光彩云_CNKI" pitchFamily="2" charset="-122"/>
              <a:ea typeface="华光彩云_CNKI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384550" y="2346325"/>
            <a:ext cx="0" cy="192405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3"/>
          <p:cNvSpPr txBox="1"/>
          <p:nvPr/>
        </p:nvSpPr>
        <p:spPr>
          <a:xfrm>
            <a:off x="1768475" y="3937000"/>
            <a:ext cx="90170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eaLnBrk="1" hangingPunct="1"/>
            <a:r>
              <a:rPr lang="en-US" altLang="zh-CN" sz="16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PART 02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39863" y="2392363"/>
            <a:ext cx="1438275" cy="1436687"/>
            <a:chOff x="5675204" y="407884"/>
            <a:chExt cx="1437120" cy="1437120"/>
          </a:xfrm>
        </p:grpSpPr>
        <p:sp>
          <p:nvSpPr>
            <p:cNvPr id="34" name="椭圆 33"/>
            <p:cNvSpPr/>
            <p:nvPr/>
          </p:nvSpPr>
          <p:spPr>
            <a:xfrm>
              <a:off x="5675204" y="407884"/>
              <a:ext cx="1437120" cy="1437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KSO_Shape"/>
            <p:cNvSpPr/>
            <p:nvPr/>
          </p:nvSpPr>
          <p:spPr bwMode="auto">
            <a:xfrm>
              <a:off x="5997207" y="865222"/>
              <a:ext cx="758216" cy="520857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3E6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8440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25" y="2330450"/>
            <a:ext cx="2505075" cy="2962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4041775"/>
            <a:ext cx="2519362" cy="1244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458" name="组合 64"/>
          <p:cNvGrpSpPr/>
          <p:nvPr/>
        </p:nvGrpSpPr>
        <p:grpSpPr>
          <a:xfrm>
            <a:off x="428625" y="79375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19463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9464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9465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466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2.1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467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后端技术概览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19468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19469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733550" y="3195638"/>
            <a:ext cx="3221038" cy="1625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主要通过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Java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实现，支持通过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Docker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快速部署。使用微信云托管部署服务，使用腾讯云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COS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（或阿里云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OSS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）存储静态文件。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7237413" y="2465388"/>
            <a:ext cx="2149475" cy="33321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zh-CN" sz="2800" dirty="0"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SpringBoot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Docker &amp; Docker-compose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MySQL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MybatisPlus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Hutool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JWT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Quartz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OkHttp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qcloud.cos / aliyun.oss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endParaRPr lang="zh-CN" altLang="zh-CN" sz="2800" dirty="0">
              <a:latin typeface="Calibri" panose="020F0502020204030204" pitchFamily="34" charset="0"/>
            </a:endParaRPr>
          </a:p>
        </p:txBody>
      </p:sp>
      <p:sp>
        <p:nvSpPr>
          <p:cNvPr id="19461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2" name="组合 64"/>
          <p:cNvGrpSpPr/>
          <p:nvPr/>
        </p:nvGrpSpPr>
        <p:grpSpPr>
          <a:xfrm>
            <a:off x="428625" y="79375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0487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0488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0489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490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2.2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491" name="TextBox 22"/>
            <p:cNvSpPr txBox="1"/>
            <p:nvPr/>
          </p:nvSpPr>
          <p:spPr>
            <a:xfrm>
              <a:off x="3461544" y="1214617"/>
              <a:ext cx="1841500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前端技术概览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pic>
          <p:nvPicPr>
            <p:cNvPr id="20492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733550" y="3205163"/>
            <a:ext cx="7043738" cy="1522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主要由 JavaScript 实现。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只有微信小程序端，通过微信官方API和 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Vant Weapp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框架搭建UI。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WeChat API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0909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Vant Weapp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0909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484" name="Rectangle 2"/>
          <p:cNvSpPr/>
          <p:nvPr/>
        </p:nvSpPr>
        <p:spPr>
          <a:xfrm>
            <a:off x="0" y="-288925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cxnSp>
        <p:nvCxnSpPr>
          <p:cNvPr id="20485" name="直接连接符 71"/>
          <p:cNvCxnSpPr/>
          <p:nvPr/>
        </p:nvCxnSpPr>
        <p:spPr>
          <a:xfrm>
            <a:off x="3476625" y="1231900"/>
            <a:ext cx="0" cy="325438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506" name="组合 64"/>
          <p:cNvGrpSpPr/>
          <p:nvPr/>
        </p:nvGrpSpPr>
        <p:grpSpPr>
          <a:xfrm>
            <a:off x="428625" y="698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1514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1515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1516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1517" name="文本框 2"/>
            <p:cNvSpPr txBox="1"/>
            <p:nvPr/>
          </p:nvSpPr>
          <p:spPr>
            <a:xfrm>
              <a:off x="2578894" y="1215345"/>
              <a:ext cx="1078388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2.3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18" name="TextBox 22"/>
            <p:cNvSpPr txBox="1"/>
            <p:nvPr/>
          </p:nvSpPr>
          <p:spPr>
            <a:xfrm>
              <a:off x="3461544" y="1214617"/>
              <a:ext cx="1841500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关键技术点和问题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1519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1520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900238" y="3105150"/>
            <a:ext cx="8899525" cy="2908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如果不使⽤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docker-compose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部署服务，只通过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docker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进⾏部署的话，由于有多个容器需要部署且容器间需要通信，为了正常通信，需要建⽴桥接⽹络，通过创建⼀个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network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（默认为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bridge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模式），将两个容器的⽹络均指定为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network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 即可让两个容器互通。对于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mysql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服务所在容器，假如容器名定为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mysqldb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，那么在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java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后端配置⽂件⾥对应的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mysql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服务的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url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应该指定为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jdbc:mysql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://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mysqldb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xxxxxxx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。这样才能顺利连通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mysql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服务。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</a:b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当然，假如使⽤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docker-compose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则没有这个问题了。 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</a:b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Title 13"/>
          <p:cNvSpPr txBox="1"/>
          <p:nvPr/>
        </p:nvSpPr>
        <p:spPr>
          <a:xfrm>
            <a:off x="2122488" y="2335213"/>
            <a:ext cx="2559050" cy="7080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en-US" altLang="zh-CN" b="1" dirty="0">
                <a:latin typeface="Calibri" panose="020F0502020204030204" pitchFamily="34" charset="0"/>
              </a:rPr>
              <a:t>1</a:t>
            </a:r>
            <a:r>
              <a:rPr lang="zh-CN" altLang="en-US" b="1" dirty="0">
                <a:latin typeface="Calibri" panose="020F0502020204030204" pitchFamily="34" charset="0"/>
              </a:rPr>
              <a:t>、</a:t>
            </a:r>
            <a:r>
              <a:rPr lang="en-US" altLang="zh-CN" b="1" dirty="0">
                <a:latin typeface="Calibri" panose="020F0502020204030204" pitchFamily="34" charset="0"/>
              </a:rPr>
              <a:t>docker </a:t>
            </a:r>
            <a:r>
              <a:rPr lang="zh-CN" altLang="en-US" b="1" dirty="0">
                <a:latin typeface="Calibri" panose="020F0502020204030204" pitchFamily="34" charset="0"/>
              </a:rPr>
              <a:t>部署问题</a:t>
            </a:r>
            <a:r>
              <a:rPr lang="zh-CN" altLang="en-US" sz="2000" dirty="0">
                <a:latin typeface="Calibri" panose="020F0502020204030204" pitchFamily="34" charset="0"/>
              </a:rPr>
              <a:t> </a:t>
            </a:r>
            <a:br>
              <a:rPr lang="zh-CN" altLang="en-US" sz="2000" dirty="0">
                <a:latin typeface="Calibri" panose="020F0502020204030204" pitchFamily="34" charset="0"/>
              </a:rPr>
            </a:b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 bwMode="auto">
          <a:xfrm>
            <a:off x="5180013" y="3282950"/>
            <a:ext cx="2362200" cy="6873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47" grpId="0"/>
      <p:bldP spid="48" grpId="0"/>
      <p:bldP spid="49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30" name="组合 64"/>
          <p:cNvGrpSpPr/>
          <p:nvPr/>
        </p:nvGrpSpPr>
        <p:grpSpPr>
          <a:xfrm>
            <a:off x="428625" y="698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2537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2538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2539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2540" name="文本框 2"/>
            <p:cNvSpPr txBox="1"/>
            <p:nvPr/>
          </p:nvSpPr>
          <p:spPr>
            <a:xfrm>
              <a:off x="2578894" y="1215345"/>
              <a:ext cx="1078388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2.3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541" name="TextBox 22"/>
            <p:cNvSpPr txBox="1"/>
            <p:nvPr/>
          </p:nvSpPr>
          <p:spPr>
            <a:xfrm>
              <a:off x="3461544" y="1214617"/>
              <a:ext cx="1841500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关键技术点和问题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2542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2543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676400" y="2825750"/>
            <a:ext cx="8950325" cy="31940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微信⼩程序的认证流程⼤致是这样的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: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P1: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在⼩程序端向⽤户申请获得⽤户信息的权限，⽤户同意后，微信服务器返回⼀个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code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授权码，⼩程序端携带该授权码访问后端认证接⼝。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P2: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后端通过该授权码访问微信提供的接⼝服务获得该⽤户的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openId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，接着将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openId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通过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Jwt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进⾏加密⽣成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，放⼊请求头中返回给⼩程序端。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P3: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⼩程序端将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存⼊本地，以后每次需要⽤户认证的请求都带上该请求头。后端尝试获取请求头中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，如果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不存在或者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过期则向⼩程序端返回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失效的错误码。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P4: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如果⼩程序端收到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失效错误码后，则进⾏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P1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操作。 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b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Title 13"/>
          <p:cNvSpPr txBox="1"/>
          <p:nvPr/>
        </p:nvSpPr>
        <p:spPr>
          <a:xfrm>
            <a:off x="2333625" y="2366963"/>
            <a:ext cx="2846388" cy="676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en-US" altLang="zh-CN" b="1" dirty="0">
                <a:latin typeface="Calibri" panose="020F0502020204030204" pitchFamily="34" charset="0"/>
              </a:rPr>
              <a:t>2</a:t>
            </a:r>
            <a:r>
              <a:rPr lang="zh-CN" altLang="en-US" b="1" dirty="0">
                <a:latin typeface="Calibri" panose="020F0502020204030204" pitchFamily="34" charset="0"/>
              </a:rPr>
              <a:t>、前后端交互认证问题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br>
              <a:rPr lang="zh-CN" altLang="en-US" dirty="0">
                <a:latin typeface="Calibri" panose="020F0502020204030204" pitchFamily="34" charset="0"/>
              </a:rPr>
            </a:b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554" name="组合 64"/>
          <p:cNvGrpSpPr/>
          <p:nvPr/>
        </p:nvGrpSpPr>
        <p:grpSpPr>
          <a:xfrm>
            <a:off x="428625" y="-825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3563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3564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3565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3566" name="文本框 2"/>
            <p:cNvSpPr txBox="1"/>
            <p:nvPr/>
          </p:nvSpPr>
          <p:spPr>
            <a:xfrm>
              <a:off x="2578894" y="1215345"/>
              <a:ext cx="1078388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2.3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67" name="TextBox 22"/>
            <p:cNvSpPr txBox="1"/>
            <p:nvPr/>
          </p:nvSpPr>
          <p:spPr>
            <a:xfrm>
              <a:off x="3461544" y="1214617"/>
              <a:ext cx="1841500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关键技术点和问题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3568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3569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" name="Title 13"/>
          <p:cNvSpPr txBox="1"/>
          <p:nvPr/>
        </p:nvSpPr>
        <p:spPr>
          <a:xfrm>
            <a:off x="2333625" y="2249488"/>
            <a:ext cx="2846388" cy="6778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en-US" altLang="zh-CN" b="1" dirty="0">
                <a:latin typeface="Calibri" panose="020F0502020204030204" pitchFamily="34" charset="0"/>
              </a:rPr>
              <a:t>2</a:t>
            </a:r>
            <a:r>
              <a:rPr lang="zh-CN" altLang="en-US" b="1" dirty="0">
                <a:latin typeface="Calibri" panose="020F0502020204030204" pitchFamily="34" charset="0"/>
              </a:rPr>
              <a:t>、前后端交互认证问题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br>
              <a:rPr lang="zh-CN" altLang="en-US" dirty="0">
                <a:latin typeface="Calibri" panose="020F0502020204030204" pitchFamily="34" charset="0"/>
              </a:rPr>
            </a:b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pic>
        <p:nvPicPr>
          <p:cNvPr id="2355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0" y="2208213"/>
            <a:ext cx="4994275" cy="3271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itle 13"/>
          <p:cNvSpPr txBox="1"/>
          <p:nvPr/>
        </p:nvSpPr>
        <p:spPr>
          <a:xfrm>
            <a:off x="1963738" y="3505200"/>
            <a:ext cx="2982912" cy="676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dirty="0">
                <a:latin typeface="Calibri" panose="020F0502020204030204" pitchFamily="34" charset="0"/>
              </a:rPr>
              <a:t>认证流程图如右图所示：</a:t>
            </a:r>
            <a:br>
              <a:rPr lang="zh-CN" altLang="en-US" dirty="0">
                <a:latin typeface="Calibri" panose="020F0502020204030204" pitchFamily="34" charset="0"/>
              </a:rPr>
            </a:b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3561" name="文本框 20"/>
          <p:cNvSpPr txBox="1"/>
          <p:nvPr/>
        </p:nvSpPr>
        <p:spPr>
          <a:xfrm>
            <a:off x="1068388" y="5764213"/>
            <a:ext cx="94742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solidFill>
                  <a:srgbClr val="000000"/>
                </a:solidFill>
                <a:latin typeface="MicrosoftYaHeiUI"/>
              </a:rPr>
              <a:t>其它</a:t>
            </a:r>
            <a:r>
              <a:rPr lang="zh-CN" altLang="en-US" b="1" dirty="0">
                <a:solidFill>
                  <a:srgbClr val="000000"/>
                </a:solidFill>
                <a:latin typeface="Meiryo-Bold"/>
              </a:rPr>
              <a:t>关</a:t>
            </a:r>
            <a:r>
              <a:rPr lang="zh-CN" altLang="en-US" b="1" dirty="0">
                <a:solidFill>
                  <a:srgbClr val="000000"/>
                </a:solidFill>
                <a:latin typeface="MicrosoftYaHeiUI-Bold"/>
              </a:rPr>
              <a:t>键</a:t>
            </a:r>
            <a:r>
              <a:rPr lang="zh-CN" altLang="en-US" b="1" dirty="0">
                <a:solidFill>
                  <a:srgbClr val="000000"/>
                </a:solidFill>
                <a:latin typeface="Meiryo-Bold"/>
              </a:rPr>
              <a:t>技</a:t>
            </a:r>
            <a:r>
              <a:rPr lang="zh-CN" altLang="en-US" b="1" dirty="0">
                <a:solidFill>
                  <a:srgbClr val="000000"/>
                </a:solidFill>
                <a:latin typeface="MicrosoftYaHeiUI-Bold"/>
              </a:rPr>
              <a:t>术</a:t>
            </a:r>
            <a:r>
              <a:rPr lang="zh-CN" altLang="en-US" b="1" dirty="0">
                <a:solidFill>
                  <a:srgbClr val="000000"/>
                </a:solidFill>
                <a:latin typeface="Meiryo-Bold"/>
              </a:rPr>
              <a:t>点和</a:t>
            </a:r>
            <a:r>
              <a:rPr lang="zh-CN" altLang="en-US" b="1" dirty="0">
                <a:solidFill>
                  <a:srgbClr val="000000"/>
                </a:solidFill>
                <a:latin typeface="MicrosoftYaHeiUI-Bold"/>
              </a:rPr>
              <a:t>问题</a:t>
            </a:r>
            <a:r>
              <a:rPr lang="zh-CN" altLang="en-US" b="1" dirty="0">
                <a:solidFill>
                  <a:srgbClr val="000000"/>
                </a:solidFill>
                <a:latin typeface="Meiryo-Bold"/>
              </a:rPr>
              <a:t>请详见该小程序仓库网站</a:t>
            </a:r>
            <a:r>
              <a:rPr lang="zh-CN" altLang="en-US" dirty="0">
                <a:latin typeface="Calibri" panose="020F0502020204030204" pitchFamily="34" charset="0"/>
                <a:hlinkClick r:id="rId4"/>
              </a:rPr>
              <a:t>组队达人</a:t>
            </a:r>
            <a:r>
              <a:rPr lang="en-US" altLang="zh-CN" dirty="0">
                <a:latin typeface="Calibri" panose="020F0502020204030204" pitchFamily="34" charset="0"/>
                <a:hlinkClick r:id="rId4"/>
              </a:rPr>
              <a:t>: </a:t>
            </a:r>
            <a:r>
              <a:rPr lang="zh-CN" altLang="en-US" dirty="0">
                <a:latin typeface="Calibri" panose="020F0502020204030204" pitchFamily="34" charset="0"/>
                <a:hlinkClick r:id="rId4"/>
              </a:rPr>
              <a:t>一个简洁的小程序，可以快速，方便，高效地进行课外活动，课题研究，大作业等的组队。 </a:t>
            </a:r>
            <a:r>
              <a:rPr lang="en-US" altLang="zh-CN" dirty="0">
                <a:latin typeface="Calibri" panose="020F0502020204030204" pitchFamily="34" charset="0"/>
                <a:hlinkClick r:id="rId4"/>
              </a:rPr>
              <a:t>(gitee.com)</a:t>
            </a:r>
            <a:r>
              <a:rPr lang="zh-CN" altLang="en-US" dirty="0">
                <a:latin typeface="Calibri" panose="020F0502020204030204" pitchFamily="34" charset="0"/>
              </a:rPr>
              <a:t>中设计文档 。</a:t>
            </a:r>
            <a:br>
              <a:rPr lang="zh-CN" altLang="en-US" dirty="0">
                <a:latin typeface="Calibri" panose="020F0502020204030204" pitchFamily="34" charset="0"/>
              </a:rPr>
            </a:br>
            <a:br>
              <a:rPr lang="zh-CN" altLang="en-US" dirty="0">
                <a:latin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7" grpId="0"/>
      <p:bldP spid="48" grpId="0"/>
      <p:bldP spid="49" grpId="0"/>
      <p:bldP spid="18" grpId="0"/>
    </p:bldLst>
  </p:timing>
</p:sld>
</file>

<file path=ppt/tags/tag1.xml><?xml version="1.0" encoding="utf-8"?>
<p:tagLst xmlns:p="http://schemas.openxmlformats.org/presentationml/2006/main">
  <p:tag name="TIMING" val="|0.5|0.7|0.8|1|1.2"/>
</p:tagLst>
</file>

<file path=ppt/tags/tag2.xml><?xml version="1.0" encoding="utf-8"?>
<p:tagLst xmlns:p="http://schemas.openxmlformats.org/presentationml/2006/main">
  <p:tag name="TIMING" val="|1.3|4.3"/>
</p:tagLst>
</file>

<file path=ppt/tags/tag3.xml><?xml version="1.0" encoding="utf-8"?>
<p:tagLst xmlns:p="http://schemas.openxmlformats.org/presentationml/2006/main">
  <p:tag name="TIMING" val="|1.3|4.3"/>
</p:tagLst>
</file>

<file path=ppt/tags/tag4.xml><?xml version="1.0" encoding="utf-8"?>
<p:tagLst xmlns:p="http://schemas.openxmlformats.org/presentationml/2006/main">
  <p:tag name="TIMING" val="|1.3|4.3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108*3997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121*4035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PP_MARK_KEY" val="76b526f3-9153-4645-a4a1-b99e99b26e34"/>
  <p:tag name="COMMONDATA" val="eyJoZGlkIjoiMjE5ZGVhZjY2Njg0MWFiZDlkNmQ4NDI3MjgzMTRlMjEifQ==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9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9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10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10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1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1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7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8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8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1564</Words>
  <Application>WPS 演示</Application>
  <PresentationFormat>宽屏</PresentationFormat>
  <Paragraphs>138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18</vt:i4>
      </vt:variant>
    </vt:vector>
  </HeadingPairs>
  <TitlesOfParts>
    <vt:vector size="47" baseType="lpstr">
      <vt:lpstr>Arial</vt:lpstr>
      <vt:lpstr>SimSun</vt:lpstr>
      <vt:lpstr>Wingdings</vt:lpstr>
      <vt:lpstr>Calibri</vt:lpstr>
      <vt:lpstr>Calibri Light</vt:lpstr>
      <vt:lpstr>华文楷体</vt:lpstr>
      <vt:lpstr>Microsoft YaHei</vt:lpstr>
      <vt:lpstr>华文隶书</vt:lpstr>
      <vt:lpstr>华光彩云_CNKI</vt:lpstr>
      <vt:lpstr>造字工房典黑（非商用）纤细体</vt:lpstr>
      <vt:lpstr>SimHei</vt:lpstr>
      <vt:lpstr>MicrosoftYaHeiUI</vt:lpstr>
      <vt:lpstr>Meiryo-Bold</vt:lpstr>
      <vt:lpstr>MicrosoftYaHeiUI-Bold</vt:lpstr>
      <vt:lpstr>华文行楷</vt:lpstr>
      <vt:lpstr>Segoe Print</vt:lpstr>
      <vt:lpstr>Arial Unicode MS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akyna</cp:lastModifiedBy>
  <cp:revision>96</cp:revision>
  <dcterms:created xsi:type="dcterms:W3CDTF">2014-12-22T08:14:00Z</dcterms:created>
  <dcterms:modified xsi:type="dcterms:W3CDTF">2022-12-12T04:05:47Z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name">
    <vt:lpwstr>zPEg8nTYF159641.ppt</vt:lpwstr>
  </property>
  <property fmtid="{D5CDD505-2E9C-101B-9397-08002B2CF9AE}" pid="4" name="fileid">
    <vt:lpwstr>523738</vt:lpwstr>
  </property>
  <property fmtid="{D5CDD505-2E9C-101B-9397-08002B2CF9AE}" pid="5" name="ICV">
    <vt:lpwstr>523EBC0C12EC42A2A2152676D11D9B29</vt:lpwstr>
  </property>
</Properties>
</file>